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3" r:id="rId2"/>
    <p:sldId id="281" r:id="rId3"/>
    <p:sldId id="292" r:id="rId4"/>
    <p:sldId id="277" r:id="rId5"/>
    <p:sldId id="282" r:id="rId6"/>
    <p:sldId id="265" r:id="rId7"/>
    <p:sldId id="312" r:id="rId8"/>
    <p:sldId id="293" r:id="rId9"/>
    <p:sldId id="275" r:id="rId10"/>
    <p:sldId id="301" r:id="rId11"/>
    <p:sldId id="287" r:id="rId12"/>
    <p:sldId id="271" r:id="rId13"/>
    <p:sldId id="302" r:id="rId14"/>
    <p:sldId id="269" r:id="rId15"/>
    <p:sldId id="299" r:id="rId16"/>
    <p:sldId id="303" r:id="rId17"/>
    <p:sldId id="306" r:id="rId18"/>
    <p:sldId id="308" r:id="rId19"/>
    <p:sldId id="313" r:id="rId20"/>
    <p:sldId id="314" r:id="rId21"/>
    <p:sldId id="315" r:id="rId22"/>
    <p:sldId id="257" r:id="rId23"/>
  </p:sldIdLst>
  <p:sldSz cx="12192000" cy="6858000"/>
  <p:notesSz cx="6858000" cy="9144000"/>
  <p:embeddedFontLst>
    <p:embeddedFont>
      <p:font typeface="等线" panose="02010600030101010101" pitchFamily="2" charset="-122"/>
      <p:regular r:id="rId25"/>
      <p:bold r:id="rId26"/>
    </p:embeddedFont>
    <p:embeddedFont>
      <p:font typeface="Agency FB" panose="020B0503020202020204" pitchFamily="34" charset="0"/>
      <p:regular r:id="rId27"/>
      <p:bold r:id="rId28"/>
    </p:embeddedFont>
    <p:embeddedFont>
      <p:font typeface="Bahnschrift" panose="020B0502040204020203" pitchFamily="34" charset="0"/>
      <p:regular r:id="rId29"/>
      <p:bold r:id="rId30"/>
    </p:embeddedFont>
    <p:embeddedFont>
      <p:font typeface="Montserrat" pitchFamily="2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  <a:srgbClr val="001661"/>
    <a:srgbClr val="7DE2E7"/>
    <a:srgbClr val="00175B"/>
    <a:srgbClr val="002392"/>
    <a:srgbClr val="012079"/>
    <a:srgbClr val="001D7A"/>
    <a:srgbClr val="01195F"/>
    <a:srgbClr val="0B1F73"/>
    <a:srgbClr val="33B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36CC6-8700-455E-BCC7-EC1979B0B02B}" v="9" dt="2023-03-27T18:16:07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A03E1-AC3C-407D-86DD-A5E25389E1B0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A4835-7CCA-46D2-AF79-F89E59CC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8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94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24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8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191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405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0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00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7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31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07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7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079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8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0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20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A4835-7CCA-46D2-AF79-F89E59CCDC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4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8744F-F925-46A6-BBFF-60DF50642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1A6250-4EA4-420D-9FB7-57218C160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D2AF0-02F8-4708-9B00-18965D08D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236E1-DE1B-47ED-958D-C5B146AF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0733EE-2BE1-493C-82E4-D50D7D53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8D6EE-AD85-433B-8D51-B18D58D5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760CD0-1310-4F32-9170-FCE5ABCE5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38A6B4-E0F5-4DE3-A45C-81DBB9226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30A558-DA8E-4FB2-BD12-EDA94C56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59BB84-17FA-4D5A-9527-D761ACD4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8C8836-1E35-43A5-A01C-6E131A4D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97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C851E-6F76-4AFD-A9F4-7D481083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B44790-D521-46BC-92F7-6B0B94372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A17C7-7BF8-479B-A764-1B94851F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DDBAC5-2E89-4F3B-8DDA-ECE20E74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A04AA-0E2E-4BAE-A4D8-043E7C0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DDBD8C-7DAA-47D8-AF13-4608374D8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C484E6-0F16-47D9-9D80-94402B695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D97EC-5151-49C1-B8F5-B42EE04D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E0780-8907-4D31-BA10-53AFDA60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F84EA-F8C5-4713-87A2-A332A6DD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8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7FEC9-C66F-4B4D-B374-E9227C45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9C32EF-4ECE-43CA-809A-2465FB95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7717A-FBCF-4235-9FF5-86C1859D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D4B6F-3AE4-414D-BA27-8C8B2EC4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59741-6C0F-46E6-8C4D-CCE09D59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06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3C6BF-8A69-48D1-AD41-F3732484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B85CE3-6E2E-4501-834F-A22715E0E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DA45B-51A2-4149-BB95-0828C4AE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44DC1-C7CA-48FB-8F0B-F2574D5B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045121-AB4B-47A7-85C5-17E2CD34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6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FD694-B7C3-4DD1-A076-FC12D970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D9FEA-0BD7-4715-BD8A-5077846B8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C1096-705B-4A62-9A01-A2DE79C71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47A6C0-A695-4F13-A75D-52C10233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642138-E5B3-4663-B8F4-8D0C70AC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23C640-7FF7-43D3-BDDD-10521CE1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7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7A0CD-BBE2-41D2-A877-96DE8DD7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59740A-8884-4F0A-9224-FC04EFE0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18313-03D4-48F1-9180-84E9CC082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7C02FC-F916-40DE-A93F-01DA41A32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C31328-F4F5-4013-810C-DD55BA004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F55F04-05D0-4FC4-82AE-9D6DA7AE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C5D625-A177-4014-B4AB-4B6C5FA1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BEB06D-3EF9-4D27-834D-654A0701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23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30445-21E6-4D4F-B531-3937DF1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A04751-99A7-478E-9989-BD0585F4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5B811-C886-4CAC-A34E-DCF82624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6BE164-0649-419A-AD9A-CB71E5C6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58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343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55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C8DA3-AA69-4B91-B65F-B58FE171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7215E-63AC-4364-8461-7FFFEEED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890B07-4431-4879-B734-6605E8C6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047F97-1B36-41CB-8731-CBB60397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9CB9D2-B9FB-419F-8B52-3D306709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FCE96C-3070-4FF6-9D39-EEC3857F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2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2043BC-3434-4C31-88F5-5CF4ABF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A1041A-D4C5-4F47-95AF-CEB9D0245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7612CF-CBD1-4601-97FD-45D5B4A90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BF993-4B72-433F-BF14-55704EBFDAD3}" type="datetimeFigureOut">
              <a:rPr lang="zh-CN" altLang="en-US" smtClean="0"/>
              <a:t>2025/1/3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39D3A-5FCA-4121-9EB3-4FE0BF360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492158-A410-4636-B8FA-66FC14ACD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5BF10-22DA-4A23-95E2-8EB33B72F1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371814F-D657-41A1-B9CC-0BD1EF524870}"/>
              </a:ext>
            </a:extLst>
          </p:cNvPr>
          <p:cNvGrpSpPr/>
          <p:nvPr/>
        </p:nvGrpSpPr>
        <p:grpSpPr>
          <a:xfrm>
            <a:off x="-411475" y="133350"/>
            <a:ext cx="13255997" cy="6591299"/>
            <a:chOff x="706289" y="738795"/>
            <a:chExt cx="11241109" cy="558943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34D78A6-558F-410B-94FD-4B149593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289" y="738795"/>
              <a:ext cx="11241109" cy="5589433"/>
            </a:xfrm>
            <a:prstGeom prst="rect">
              <a:avLst/>
            </a:prstGeom>
          </p:spPr>
        </p:pic>
        <p:sp useBgFill="1">
          <p:nvSpPr>
            <p:cNvPr id="5" name="椭圆 4">
              <a:extLst>
                <a:ext uri="{FF2B5EF4-FFF2-40B4-BE49-F238E27FC236}">
                  <a16:creationId xmlns:a16="http://schemas.microsoft.com/office/drawing/2014/main" id="{AAC44585-3009-4A7E-B74D-E2262737BD4F}"/>
                </a:ext>
              </a:extLst>
            </p:cNvPr>
            <p:cNvSpPr/>
            <p:nvPr/>
          </p:nvSpPr>
          <p:spPr>
            <a:xfrm>
              <a:off x="4571998" y="2249711"/>
              <a:ext cx="2946401" cy="29464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" panose="00000500000000000000" pitchFamily="2" charset="0"/>
                <a:cs typeface="+mn-ea"/>
                <a:sym typeface="+mn-lt"/>
              </a:endParaRPr>
            </a:p>
          </p:txBody>
        </p:sp>
      </p:grpSp>
      <p:sp>
        <p:nvSpPr>
          <p:cNvPr id="6" name="Rectangle 218">
            <a:extLst>
              <a:ext uri="{FF2B5EF4-FFF2-40B4-BE49-F238E27FC236}">
                <a16:creationId xmlns:a16="http://schemas.microsoft.com/office/drawing/2014/main" id="{A5A53B27-7A59-4174-B947-F709FC6DA868}"/>
              </a:ext>
            </a:extLst>
          </p:cNvPr>
          <p:cNvSpPr/>
          <p:nvPr/>
        </p:nvSpPr>
        <p:spPr bwMode="auto">
          <a:xfrm>
            <a:off x="3957554" y="3033414"/>
            <a:ext cx="3767420" cy="123786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Execution</a:t>
            </a:r>
            <a:br>
              <a:rPr lang="en-US" altLang="zh-CN" sz="32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(work Flow)</a:t>
            </a:r>
          </a:p>
        </p:txBody>
      </p:sp>
    </p:spTree>
    <p:extLst>
      <p:ext uri="{BB962C8B-B14F-4D97-AF65-F5344CB8AC3E}">
        <p14:creationId xmlns:p14="http://schemas.microsoft.com/office/powerpoint/2010/main" val="57011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>
        <p14:glitter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DFD71-8BB7-404F-B1AD-7EFDCB0D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51" y="1496258"/>
            <a:ext cx="4152998" cy="3703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0918B3-6A42-4C4F-BB1D-633EBD240D78}"/>
              </a:ext>
            </a:extLst>
          </p:cNvPr>
          <p:cNvSpPr txBox="1"/>
          <p:nvPr/>
        </p:nvSpPr>
        <p:spPr>
          <a:xfrm>
            <a:off x="2439700" y="2926622"/>
            <a:ext cx="281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25249" y="2926622"/>
            <a:ext cx="6000361" cy="95410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Market Requirements Of chatbot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A14B1-9EC0-A5FB-6C39-0AAF895024AF}"/>
              </a:ext>
            </a:extLst>
          </p:cNvPr>
          <p:cNvSpPr txBox="1"/>
          <p:nvPr/>
        </p:nvSpPr>
        <p:spPr>
          <a:xfrm>
            <a:off x="5804479" y="4340071"/>
            <a:ext cx="534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It is also known as Chat Bot marketing.</a:t>
            </a:r>
          </a:p>
        </p:txBody>
      </p:sp>
    </p:spTree>
    <p:extLst>
      <p:ext uri="{BB962C8B-B14F-4D97-AF65-F5344CB8AC3E}">
        <p14:creationId xmlns:p14="http://schemas.microsoft.com/office/powerpoint/2010/main" val="14984507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0">
            <a:extLst>
              <a:ext uri="{FF2B5EF4-FFF2-40B4-BE49-F238E27FC236}">
                <a16:creationId xmlns:a16="http://schemas.microsoft.com/office/drawing/2014/main" id="{E4DAA983-78A5-4789-8900-FD04D0722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1" y="4775200"/>
            <a:ext cx="5222875" cy="1085850"/>
          </a:xfrm>
          <a:prstGeom prst="ellipse">
            <a:avLst/>
          </a:prstGeom>
          <a:gradFill rotWithShape="1">
            <a:gsLst>
              <a:gs pos="89000">
                <a:srgbClr val="01195F">
                  <a:alpha val="13000"/>
                  <a:lumMod val="100000"/>
                </a:srgbClr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wrap="none" lIns="92075" tIns="46038" rIns="92075" bIns="46038" anchor="ctr"/>
          <a:lstStyle/>
          <a:p>
            <a:pPr algn="ctr"/>
            <a:endParaRPr lang="zh-CN" altLang="zh-CN">
              <a:solidFill>
                <a:srgbClr val="000000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94CAA-9C46-9F49-4665-8A57BC6DC5DD}"/>
              </a:ext>
            </a:extLst>
          </p:cNvPr>
          <p:cNvSpPr txBox="1"/>
          <p:nvPr/>
        </p:nvSpPr>
        <p:spPr>
          <a:xfrm>
            <a:off x="489397" y="450639"/>
            <a:ext cx="718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Montserrat" panose="00000500000000000000" pitchFamily="2" charset="0"/>
              </a:rPr>
              <a:t>Chatbot Marketing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040B2D-A70B-F01A-8AA1-EBBCA1BF62C2}"/>
              </a:ext>
            </a:extLst>
          </p:cNvPr>
          <p:cNvSpPr txBox="1"/>
          <p:nvPr/>
        </p:nvSpPr>
        <p:spPr>
          <a:xfrm>
            <a:off x="429012" y="1692647"/>
            <a:ext cx="70962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Chatbot marketing is a way to promote products and services using a chatbot — a computer application that carries conversations with users by a predetermined scenario or with the help of AI.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Brands create this virtual assistant with a chatbot builder, and connect it with messaging apps like Facebook Messenger, WhatsApp, Snapchat, Telegram, etc., or add it to their website.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Quantum Marketing | Yale School of Management">
            <a:extLst>
              <a:ext uri="{FF2B5EF4-FFF2-40B4-BE49-F238E27FC236}">
                <a16:creationId xmlns:a16="http://schemas.microsoft.com/office/drawing/2014/main" id="{BB58D995-1959-7619-0CA7-CA94445BE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84" y="2335100"/>
            <a:ext cx="3800019" cy="2507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9880BBBD-726F-2324-D1D7-822C6C781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0" y="755762"/>
            <a:ext cx="11734020" cy="5656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1440B-3281-811C-D5D0-09B6491853E1}"/>
              </a:ext>
            </a:extLst>
          </p:cNvPr>
          <p:cNvSpPr txBox="1"/>
          <p:nvPr/>
        </p:nvSpPr>
        <p:spPr>
          <a:xfrm>
            <a:off x="228989" y="155274"/>
            <a:ext cx="4998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Benefits Of Chatbot Marketing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37258-050B-D409-2C30-030F38CDF80E}"/>
              </a:ext>
            </a:extLst>
          </p:cNvPr>
          <p:cNvSpPr txBox="1"/>
          <p:nvPr/>
        </p:nvSpPr>
        <p:spPr>
          <a:xfrm>
            <a:off x="4418162" y="2291110"/>
            <a:ext cx="33556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Saves times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Helps segment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Provide a quick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Speeds up payment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Fits any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Boosts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Gives data for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Helps in lead  nurturing</a:t>
            </a:r>
          </a:p>
        </p:txBody>
      </p:sp>
    </p:spTree>
    <p:extLst>
      <p:ext uri="{BB962C8B-B14F-4D97-AF65-F5344CB8AC3E}">
        <p14:creationId xmlns:p14="http://schemas.microsoft.com/office/powerpoint/2010/main" val="236930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drap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DFD71-8BB7-404F-B1AD-7EFDCB0D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51" y="1496258"/>
            <a:ext cx="4152998" cy="3703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0918B3-6A42-4C4F-BB1D-633EBD240D78}"/>
              </a:ext>
            </a:extLst>
          </p:cNvPr>
          <p:cNvSpPr txBox="1"/>
          <p:nvPr/>
        </p:nvSpPr>
        <p:spPr>
          <a:xfrm>
            <a:off x="2439700" y="2926622"/>
            <a:ext cx="281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25249" y="2926622"/>
            <a:ext cx="6000361" cy="5232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Designing Software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69304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D77CB62-81F4-4B1B-A7D8-1179086C9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42" y="145990"/>
            <a:ext cx="6549425" cy="654942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9AAE679-50B9-437B-959A-0FF6D7708203}"/>
              </a:ext>
            </a:extLst>
          </p:cNvPr>
          <p:cNvGrpSpPr/>
          <p:nvPr/>
        </p:nvGrpSpPr>
        <p:grpSpPr>
          <a:xfrm>
            <a:off x="7503249" y="1128503"/>
            <a:ext cx="1964724" cy="1964725"/>
            <a:chOff x="7503249" y="1128503"/>
            <a:chExt cx="1964724" cy="19647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5B6EC71-66F5-4E04-9F3F-89F05923C542}"/>
                </a:ext>
              </a:extLst>
            </p:cNvPr>
            <p:cNvSpPr/>
            <p:nvPr/>
          </p:nvSpPr>
          <p:spPr>
            <a:xfrm>
              <a:off x="7503249" y="1128503"/>
              <a:ext cx="1964724" cy="19647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" panose="00000500000000000000" pitchFamily="2" charset="0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F8BB1C2-5608-4290-9876-189A864E38DD}"/>
                </a:ext>
              </a:extLst>
            </p:cNvPr>
            <p:cNvSpPr txBox="1"/>
            <p:nvPr/>
          </p:nvSpPr>
          <p:spPr>
            <a:xfrm>
              <a:off x="7503249" y="1633811"/>
              <a:ext cx="19647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Adobe Photoshop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81CE6D4-E5D5-4AE2-9C5A-4EA45135D175}"/>
              </a:ext>
            </a:extLst>
          </p:cNvPr>
          <p:cNvGrpSpPr/>
          <p:nvPr/>
        </p:nvGrpSpPr>
        <p:grpSpPr>
          <a:xfrm>
            <a:off x="3209698" y="3682314"/>
            <a:ext cx="1964724" cy="1964725"/>
            <a:chOff x="3209698" y="3682314"/>
            <a:chExt cx="1964724" cy="196472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FB715F6-D0D1-4B16-8DFF-C04B697662E1}"/>
                </a:ext>
              </a:extLst>
            </p:cNvPr>
            <p:cNvSpPr/>
            <p:nvPr/>
          </p:nvSpPr>
          <p:spPr>
            <a:xfrm>
              <a:off x="3209698" y="3682314"/>
              <a:ext cx="1964724" cy="1964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" panose="00000500000000000000" pitchFamily="2" charset="0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BF367D-E2D9-4A2D-9B9C-276015195D54}"/>
                </a:ext>
              </a:extLst>
            </p:cNvPr>
            <p:cNvSpPr txBox="1"/>
            <p:nvPr/>
          </p:nvSpPr>
          <p:spPr>
            <a:xfrm>
              <a:off x="3209698" y="4403066"/>
              <a:ext cx="19647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ChatGPT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D0E842-866F-4C0D-BC87-1A60317B7C3B}"/>
              </a:ext>
            </a:extLst>
          </p:cNvPr>
          <p:cNvGrpSpPr/>
          <p:nvPr/>
        </p:nvGrpSpPr>
        <p:grpSpPr>
          <a:xfrm>
            <a:off x="6639484" y="4079145"/>
            <a:ext cx="1512480" cy="1964725"/>
            <a:chOff x="6639481" y="4079145"/>
            <a:chExt cx="1065730" cy="196472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2726A4-A957-42A0-AD0A-2F2589F9E99F}"/>
                </a:ext>
              </a:extLst>
            </p:cNvPr>
            <p:cNvSpPr/>
            <p:nvPr/>
          </p:nvSpPr>
          <p:spPr>
            <a:xfrm>
              <a:off x="6639481" y="4079145"/>
              <a:ext cx="1065730" cy="1964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ontserrat" panose="00000500000000000000" pitchFamily="2" charset="0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3C0E660-05C9-4EE8-B322-4921E59E6D85}"/>
                </a:ext>
              </a:extLst>
            </p:cNvPr>
            <p:cNvSpPr txBox="1"/>
            <p:nvPr/>
          </p:nvSpPr>
          <p:spPr>
            <a:xfrm>
              <a:off x="6639481" y="4403066"/>
              <a:ext cx="10657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Adobe Premier Pro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A88E00-7396-47B4-AA57-A573524D4F17}"/>
              </a:ext>
            </a:extLst>
          </p:cNvPr>
          <p:cNvGrpSpPr/>
          <p:nvPr/>
        </p:nvGrpSpPr>
        <p:grpSpPr>
          <a:xfrm>
            <a:off x="3044446" y="1267194"/>
            <a:ext cx="2295228" cy="1081216"/>
            <a:chOff x="3044446" y="1267194"/>
            <a:chExt cx="2295228" cy="108121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38EC85-8CA5-4BBF-95BA-447840E24530}"/>
                </a:ext>
              </a:extLst>
            </p:cNvPr>
            <p:cNvSpPr/>
            <p:nvPr/>
          </p:nvSpPr>
          <p:spPr>
            <a:xfrm>
              <a:off x="3044446" y="1267194"/>
              <a:ext cx="2295228" cy="10812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ontserrat" panose="00000500000000000000" pitchFamily="2" charset="0"/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19A17B-E77A-4144-8C95-7DB51D5737BB}"/>
                </a:ext>
              </a:extLst>
            </p:cNvPr>
            <p:cNvSpPr txBox="1"/>
            <p:nvPr/>
          </p:nvSpPr>
          <p:spPr>
            <a:xfrm>
              <a:off x="3044446" y="1519496"/>
              <a:ext cx="2295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Figma</a:t>
              </a:r>
              <a:endPara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094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allOve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E6D96-4FEC-E1D7-7E08-8DD62E2A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326" y="1111836"/>
            <a:ext cx="8169348" cy="41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19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22634-8F4E-555F-C13A-E2C48A03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3" y="469154"/>
            <a:ext cx="5130645" cy="4818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DE915-359C-4EA3-F814-55AA66FD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69154"/>
            <a:ext cx="4290432" cy="5044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954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DFD71-8BB7-404F-B1AD-7EFDCB0D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51" y="1496258"/>
            <a:ext cx="4152998" cy="3703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0918B3-6A42-4C4F-BB1D-633EBD240D78}"/>
              </a:ext>
            </a:extLst>
          </p:cNvPr>
          <p:cNvSpPr txBox="1"/>
          <p:nvPr/>
        </p:nvSpPr>
        <p:spPr>
          <a:xfrm>
            <a:off x="2439700" y="2926622"/>
            <a:ext cx="281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33875" y="2926622"/>
            <a:ext cx="6000361" cy="46166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Principle Of Chatbot (Using FAQs)</a:t>
            </a:r>
            <a:endParaRPr lang="zh-CN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608781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25">
            <a:extLst>
              <a:ext uri="{FF2B5EF4-FFF2-40B4-BE49-F238E27FC236}">
                <a16:creationId xmlns:a16="http://schemas.microsoft.com/office/drawing/2014/main" id="{26F06745-0FA3-3161-2624-D2396728D02E}"/>
              </a:ext>
            </a:extLst>
          </p:cNvPr>
          <p:cNvSpPr txBox="1">
            <a:spLocks/>
          </p:cNvSpPr>
          <p:nvPr/>
        </p:nvSpPr>
        <p:spPr>
          <a:xfrm flipH="1">
            <a:off x="676124" y="0"/>
            <a:ext cx="4154667" cy="6858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ja-JP" altLang="en-US" dirty="0">
              <a:latin typeface="Montserrat" panose="00000500000000000000" pitchFamily="2" charset="0"/>
              <a:cs typeface="+mn-ea"/>
              <a:sym typeface="+mn-lt"/>
            </a:endParaRPr>
          </a:p>
        </p:txBody>
      </p:sp>
      <p:pic>
        <p:nvPicPr>
          <p:cNvPr id="2050" name="Picture 2" descr="Pabbly">
            <a:extLst>
              <a:ext uri="{FF2B5EF4-FFF2-40B4-BE49-F238E27FC236}">
                <a16:creationId xmlns:a16="http://schemas.microsoft.com/office/drawing/2014/main" id="{13D1340C-5F8C-ECAB-9411-081B8D37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24" y="428895"/>
            <a:ext cx="6832855" cy="2788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5E888-AAE4-BDA0-FADD-50DA2F84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38" y="2166668"/>
            <a:ext cx="4027098" cy="4027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983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61C8F99F-2AC0-75F6-8C7C-F2B484CBA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02" y="1729171"/>
            <a:ext cx="4152998" cy="3703266"/>
          </a:xfrm>
          <a:prstGeom prst="rect">
            <a:avLst/>
          </a:prstGeom>
        </p:spPr>
      </p:pic>
      <p:sp>
        <p:nvSpPr>
          <p:cNvPr id="4" name="文本框 2">
            <a:extLst>
              <a:ext uri="{FF2B5EF4-FFF2-40B4-BE49-F238E27FC236}">
                <a16:creationId xmlns:a16="http://schemas.microsoft.com/office/drawing/2014/main" id="{027A7F9C-335C-AC4D-BD0D-FE814EFA05C6}"/>
              </a:ext>
            </a:extLst>
          </p:cNvPr>
          <p:cNvSpPr txBox="1"/>
          <p:nvPr/>
        </p:nvSpPr>
        <p:spPr>
          <a:xfrm>
            <a:off x="2610451" y="3159535"/>
            <a:ext cx="281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SEO</a:t>
            </a:r>
            <a:endParaRPr lang="zh-CN" altLang="en-US" sz="4000" b="1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FCD64F6F-E82F-94D2-EA14-F3E27E6F5EA5}"/>
              </a:ext>
            </a:extLst>
          </p:cNvPr>
          <p:cNvSpPr txBox="1"/>
          <p:nvPr/>
        </p:nvSpPr>
        <p:spPr>
          <a:xfrm>
            <a:off x="6322064" y="3198167"/>
            <a:ext cx="6000361" cy="46166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SEO (Search Engine Optimization)</a:t>
            </a:r>
            <a:endParaRPr lang="zh-CN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63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A8C0DE2-4F93-4986-84FF-D5CA91B24086}"/>
              </a:ext>
            </a:extLst>
          </p:cNvPr>
          <p:cNvCxnSpPr>
            <a:cxnSpLocks/>
          </p:cNvCxnSpPr>
          <p:nvPr/>
        </p:nvCxnSpPr>
        <p:spPr>
          <a:xfrm>
            <a:off x="2303252" y="3299735"/>
            <a:ext cx="16063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9D860043-F928-4297-AB28-0BB098E70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7" y="866287"/>
            <a:ext cx="5629275" cy="50196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9282644-5E2A-48D3-8530-E8162660C268}"/>
              </a:ext>
            </a:extLst>
          </p:cNvPr>
          <p:cNvSpPr txBox="1"/>
          <p:nvPr/>
        </p:nvSpPr>
        <p:spPr>
          <a:xfrm>
            <a:off x="791367" y="3122308"/>
            <a:ext cx="2693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02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What is Workflow</a:t>
            </a:r>
          </a:p>
          <a:p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endParaRPr kumimoji="1" lang="en-US" altLang="zh-CN" sz="2000" b="1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25F29CF-0FBC-43E5-B8A1-5ED50D4E7236}"/>
              </a:ext>
            </a:extLst>
          </p:cNvPr>
          <p:cNvCxnSpPr>
            <a:cxnSpLocks/>
          </p:cNvCxnSpPr>
          <p:nvPr/>
        </p:nvCxnSpPr>
        <p:spPr>
          <a:xfrm>
            <a:off x="2101936" y="4566121"/>
            <a:ext cx="1873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A76AA30-F72A-424B-AE8E-64DF5CB74ACE}"/>
              </a:ext>
            </a:extLst>
          </p:cNvPr>
          <p:cNvSpPr txBox="1"/>
          <p:nvPr/>
        </p:nvSpPr>
        <p:spPr>
          <a:xfrm>
            <a:off x="407806" y="4391924"/>
            <a:ext cx="3834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03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endParaRPr kumimoji="1" lang="en-US" altLang="zh-CN" sz="2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Execution Through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Various Campaign</a:t>
            </a:r>
            <a:endParaRPr kumimoji="1" lang="zh-CN" altLang="en-US" sz="2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7D9E0F-4859-41F8-85F4-41D9293E680C}"/>
              </a:ext>
            </a:extLst>
          </p:cNvPr>
          <p:cNvSpPr txBox="1"/>
          <p:nvPr/>
        </p:nvSpPr>
        <p:spPr>
          <a:xfrm>
            <a:off x="4803182" y="2629865"/>
            <a:ext cx="197682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3BEF2"/>
                </a:solidFill>
                <a:latin typeface="Montserrat" panose="00000500000000000000" pitchFamily="2" charset="0"/>
                <a:cs typeface="+mn-ea"/>
                <a:sym typeface="+mn-lt"/>
              </a:rPr>
              <a:t>CRM </a:t>
            </a:r>
          </a:p>
          <a:p>
            <a:pPr algn="ctr"/>
            <a:r>
              <a:rPr lang="en-US" altLang="zh-CN" sz="3600" b="1" dirty="0">
                <a:solidFill>
                  <a:srgbClr val="33BEF2"/>
                </a:solidFill>
                <a:latin typeface="Montserrat" panose="00000500000000000000" pitchFamily="2" charset="0"/>
                <a:cs typeface="+mn-ea"/>
                <a:sym typeface="+mn-lt"/>
              </a:rPr>
              <a:t>System</a:t>
            </a:r>
            <a:endParaRPr lang="zh-CN" altLang="en-US" sz="3600" b="1" dirty="0">
              <a:solidFill>
                <a:srgbClr val="33BEF2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7E5D545-61AB-47B5-A57B-AFDA2CE8CC24}"/>
              </a:ext>
            </a:extLst>
          </p:cNvPr>
          <p:cNvCxnSpPr>
            <a:cxnSpLocks/>
          </p:cNvCxnSpPr>
          <p:nvPr/>
        </p:nvCxnSpPr>
        <p:spPr>
          <a:xfrm>
            <a:off x="1833816" y="1792964"/>
            <a:ext cx="19873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4">
            <a:extLst>
              <a:ext uri="{FF2B5EF4-FFF2-40B4-BE49-F238E27FC236}">
                <a16:creationId xmlns:a16="http://schemas.microsoft.com/office/drawing/2014/main" id="{798D8F3C-7C80-CE29-103C-277EAF42EC21}"/>
              </a:ext>
            </a:extLst>
          </p:cNvPr>
          <p:cNvSpPr txBox="1"/>
          <p:nvPr/>
        </p:nvSpPr>
        <p:spPr>
          <a:xfrm>
            <a:off x="407806" y="1600114"/>
            <a:ext cx="3625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01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endParaRPr kumimoji="1" lang="en-US" altLang="zh-CN" sz="2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Introduction</a:t>
            </a:r>
            <a:endParaRPr kumimoji="1" lang="zh-CN" altLang="en-US" sz="2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8C7340-E824-5AC0-960E-ADB499F4DF64}"/>
              </a:ext>
            </a:extLst>
          </p:cNvPr>
          <p:cNvSpPr/>
          <p:nvPr/>
        </p:nvSpPr>
        <p:spPr>
          <a:xfrm>
            <a:off x="9280007" y="1792964"/>
            <a:ext cx="72000" cy="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A72989-650D-453A-25EB-6E2A67741300}"/>
              </a:ext>
            </a:extLst>
          </p:cNvPr>
          <p:cNvSpPr/>
          <p:nvPr/>
        </p:nvSpPr>
        <p:spPr>
          <a:xfrm>
            <a:off x="2248106" y="3263735"/>
            <a:ext cx="72000" cy="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771934-CCD4-EA49-1C2F-EFC0A40B03CF}"/>
              </a:ext>
            </a:extLst>
          </p:cNvPr>
          <p:cNvSpPr/>
          <p:nvPr/>
        </p:nvSpPr>
        <p:spPr>
          <a:xfrm>
            <a:off x="2065982" y="4530121"/>
            <a:ext cx="72000" cy="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3C3E2-F95E-0845-6F56-C5404492DB8E}"/>
              </a:ext>
            </a:extLst>
          </p:cNvPr>
          <p:cNvCxnSpPr/>
          <p:nvPr/>
        </p:nvCxnSpPr>
        <p:spPr>
          <a:xfrm>
            <a:off x="7730002" y="1828964"/>
            <a:ext cx="1587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FF469C-1100-D6B0-65B7-C2A01FB6B75A}"/>
              </a:ext>
            </a:extLst>
          </p:cNvPr>
          <p:cNvSpPr/>
          <p:nvPr/>
        </p:nvSpPr>
        <p:spPr>
          <a:xfrm>
            <a:off x="1797816" y="1756964"/>
            <a:ext cx="72000" cy="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id="{7DD52FB2-A7B8-2353-0EF4-15EB7F638346}"/>
              </a:ext>
            </a:extLst>
          </p:cNvPr>
          <p:cNvSpPr txBox="1"/>
          <p:nvPr/>
        </p:nvSpPr>
        <p:spPr>
          <a:xfrm>
            <a:off x="9370610" y="1677751"/>
            <a:ext cx="3625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4</a:t>
            </a:r>
            <a:endParaRPr kumimoji="1" lang="en-US" altLang="zh-CN" sz="2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Market Requirement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E65E8E-F6F4-76CE-7F73-88AD9F8EC7DA}"/>
              </a:ext>
            </a:extLst>
          </p:cNvPr>
          <p:cNvCxnSpPr>
            <a:cxnSpLocks/>
          </p:cNvCxnSpPr>
          <p:nvPr/>
        </p:nvCxnSpPr>
        <p:spPr>
          <a:xfrm>
            <a:off x="7692212" y="3282859"/>
            <a:ext cx="1828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F3E1FA-73E3-9723-50AE-1560492F8548}"/>
              </a:ext>
            </a:extLst>
          </p:cNvPr>
          <p:cNvSpPr/>
          <p:nvPr/>
        </p:nvSpPr>
        <p:spPr>
          <a:xfrm>
            <a:off x="9521025" y="3253142"/>
            <a:ext cx="72000" cy="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文本框 4">
            <a:extLst>
              <a:ext uri="{FF2B5EF4-FFF2-40B4-BE49-F238E27FC236}">
                <a16:creationId xmlns:a16="http://schemas.microsoft.com/office/drawing/2014/main" id="{54D3C8F2-67D4-42AA-4A43-5AE1C58E2C55}"/>
              </a:ext>
            </a:extLst>
          </p:cNvPr>
          <p:cNvSpPr txBox="1"/>
          <p:nvPr/>
        </p:nvSpPr>
        <p:spPr>
          <a:xfrm>
            <a:off x="9548173" y="3122308"/>
            <a:ext cx="3625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5</a:t>
            </a:r>
            <a:endParaRPr kumimoji="1" lang="en-US" altLang="zh-CN" sz="2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Designing Software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2034D9-DE34-EE4C-9BCD-85D7D31B2DB5}"/>
              </a:ext>
            </a:extLst>
          </p:cNvPr>
          <p:cNvCxnSpPr>
            <a:cxnSpLocks/>
          </p:cNvCxnSpPr>
          <p:nvPr/>
        </p:nvCxnSpPr>
        <p:spPr>
          <a:xfrm>
            <a:off x="7609225" y="4560328"/>
            <a:ext cx="1828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4">
            <a:extLst>
              <a:ext uri="{FF2B5EF4-FFF2-40B4-BE49-F238E27FC236}">
                <a16:creationId xmlns:a16="http://schemas.microsoft.com/office/drawing/2014/main" id="{ECA5FAC6-6193-3D1D-94A7-B0889E50F13D}"/>
              </a:ext>
            </a:extLst>
          </p:cNvPr>
          <p:cNvSpPr txBox="1"/>
          <p:nvPr/>
        </p:nvSpPr>
        <p:spPr>
          <a:xfrm>
            <a:off x="9438038" y="4448266"/>
            <a:ext cx="3625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6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Flow Chart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381A18-8496-0326-40A9-2CFDB4502A20}"/>
              </a:ext>
            </a:extLst>
          </p:cNvPr>
          <p:cNvSpPr/>
          <p:nvPr/>
        </p:nvSpPr>
        <p:spPr>
          <a:xfrm>
            <a:off x="9438038" y="4524328"/>
            <a:ext cx="72000" cy="7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61154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6" grpId="0"/>
      <p:bldP spid="9" grpId="0"/>
      <p:bldP spid="11" grpId="0" animBg="1"/>
      <p:bldP spid="3" grpId="0" animBg="1"/>
      <p:bldP spid="4" grpId="0" animBg="1"/>
      <p:bldP spid="21" grpId="0" animBg="1"/>
      <p:bldP spid="22" grpId="0"/>
      <p:bldP spid="29" grpId="0" animBg="1"/>
      <p:bldP spid="31" grpId="0"/>
      <p:bldP spid="33" grpId="0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AFD5D-4AE3-6550-E8F5-2817CAF8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1" y="539570"/>
            <a:ext cx="9195758" cy="4707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355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>
            <a:extLst>
              <a:ext uri="{FF2B5EF4-FFF2-40B4-BE49-F238E27FC236}">
                <a16:creationId xmlns:a16="http://schemas.microsoft.com/office/drawing/2014/main" id="{89F400E7-1195-6331-6A42-FCA6F4E3EB76}"/>
              </a:ext>
            </a:extLst>
          </p:cNvPr>
          <p:cNvSpPr txBox="1"/>
          <p:nvPr/>
        </p:nvSpPr>
        <p:spPr>
          <a:xfrm>
            <a:off x="2468043" y="567110"/>
            <a:ext cx="7255914" cy="46166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Search Yourself By Keyword: DigiEsale</a:t>
            </a:r>
            <a:endParaRPr lang="zh-CN" alt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5949E-C4D6-94CA-A13A-EF8570DA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8" y="1793517"/>
            <a:ext cx="6413242" cy="3044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574DCEC-3F2F-DFAD-769F-C91632FDB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34E00-EB00-1187-A052-49630D45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12" y="1810778"/>
            <a:ext cx="2363467" cy="1495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29ABF-9FF2-8974-4159-0A4C1F2CA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32" y="3510952"/>
            <a:ext cx="28670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18">
            <a:extLst>
              <a:ext uri="{FF2B5EF4-FFF2-40B4-BE49-F238E27FC236}">
                <a16:creationId xmlns:a16="http://schemas.microsoft.com/office/drawing/2014/main" id="{BCD82347-6024-4B5B-98B1-5972347A308F}"/>
              </a:ext>
            </a:extLst>
          </p:cNvPr>
          <p:cNvSpPr/>
          <p:nvPr/>
        </p:nvSpPr>
        <p:spPr bwMode="auto">
          <a:xfrm>
            <a:off x="785446" y="1948277"/>
            <a:ext cx="10621108" cy="20104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 algn="ctr">
              <a:lnSpc>
                <a:spcPct val="120000"/>
              </a:lnSpc>
            </a:pPr>
            <a:r>
              <a:rPr lang="en-US" altLang="zh-CN" sz="115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THANK YOU</a:t>
            </a:r>
          </a:p>
        </p:txBody>
      </p:sp>
      <p:sp>
        <p:nvSpPr>
          <p:cNvPr id="8" name="Rectangle 218">
            <a:extLst>
              <a:ext uri="{FF2B5EF4-FFF2-40B4-BE49-F238E27FC236}">
                <a16:creationId xmlns:a16="http://schemas.microsoft.com/office/drawing/2014/main" id="{8C8B2A0E-215E-4DE1-B5D8-89A2ED6C68DB}"/>
              </a:ext>
            </a:extLst>
          </p:cNvPr>
          <p:cNvSpPr/>
          <p:nvPr/>
        </p:nvSpPr>
        <p:spPr bwMode="auto">
          <a:xfrm>
            <a:off x="4686300" y="3127566"/>
            <a:ext cx="1384300" cy="12572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9953" tIns="69956" rIns="69953" bIns="69962" numCol="1" rtlCol="0" anchor="ctr" anchorCtr="0" compatLnSpc="1"/>
          <a:lstStyle/>
          <a:p>
            <a:pPr>
              <a:lnSpc>
                <a:spcPct val="120000"/>
              </a:lnSpc>
            </a:pPr>
            <a:endParaRPr lang="en-US" altLang="zh-CN" sz="13800" b="1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E58384-21A5-46F0-9CC6-EACC0CD3A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07" y="5138057"/>
            <a:ext cx="1251015" cy="1248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0367D0-B65F-485B-A75C-6DBCDC6C3E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15" y="3812001"/>
            <a:ext cx="895670" cy="893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F735C4-455D-4E08-A111-CBC7467ED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00" y="4037306"/>
            <a:ext cx="716556" cy="714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13C4CA-A939-40B4-BCE8-D84AE1EB06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07" y="821531"/>
            <a:ext cx="500384" cy="499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B0BE68-EF52-4F25-B975-4968E28DA4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41" y="2107180"/>
            <a:ext cx="375600" cy="3747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0C0F49-81BB-4D0F-89C9-5077DE7DB8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13" y="2435726"/>
            <a:ext cx="291774" cy="2911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9A49F6-D70D-49EB-BB10-49C1374825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585" y="973650"/>
            <a:ext cx="898090" cy="8960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0DDE8E-8B51-4DCF-AA46-D65EB4577F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75" y="1054820"/>
            <a:ext cx="816739" cy="8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DFD71-8BB7-404F-B1AD-7EFDCB0D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51" y="1496258"/>
            <a:ext cx="4152998" cy="3703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0918B3-6A42-4C4F-BB1D-633EBD240D78}"/>
              </a:ext>
            </a:extLst>
          </p:cNvPr>
          <p:cNvSpPr txBox="1"/>
          <p:nvPr/>
        </p:nvSpPr>
        <p:spPr>
          <a:xfrm>
            <a:off x="2467246" y="2926622"/>
            <a:ext cx="276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56110" y="2834288"/>
            <a:ext cx="4245073" cy="83099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Introduction</a:t>
            </a:r>
            <a:endParaRPr lang="zh-CN" altLang="en-US" sz="4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6E433-3969-88D9-AC3D-70734181B98F}"/>
              </a:ext>
            </a:extLst>
          </p:cNvPr>
          <p:cNvSpPr txBox="1"/>
          <p:nvPr/>
        </p:nvSpPr>
        <p:spPr>
          <a:xfrm>
            <a:off x="5925249" y="3665285"/>
            <a:ext cx="609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Bahnschrift" panose="020B0502040204020203" pitchFamily="34" charset="0"/>
              </a:rPr>
              <a:t>Empowering Innovation, One Step at one time</a:t>
            </a:r>
          </a:p>
        </p:txBody>
      </p:sp>
    </p:spTree>
    <p:extLst>
      <p:ext uri="{BB962C8B-B14F-4D97-AF65-F5344CB8AC3E}">
        <p14:creationId xmlns:p14="http://schemas.microsoft.com/office/powerpoint/2010/main" val="261871191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F9D011-6F50-4650-9994-860D42905925}"/>
              </a:ext>
            </a:extLst>
          </p:cNvPr>
          <p:cNvSpPr txBox="1"/>
          <p:nvPr/>
        </p:nvSpPr>
        <p:spPr>
          <a:xfrm>
            <a:off x="-2754098" y="-88900"/>
            <a:ext cx="4801314" cy="70793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5000" spc="600" dirty="0">
                <a:solidFill>
                  <a:schemeClr val="bg1">
                    <a:alpha val="8000"/>
                  </a:schemeClr>
                </a:solidFill>
                <a:latin typeface="Montserrat" panose="00000500000000000000" pitchFamily="2" charset="0"/>
                <a:cs typeface="+mn-ea"/>
                <a:sym typeface="+mn-lt"/>
              </a:rPr>
              <a:t>BIGDATA</a:t>
            </a:r>
            <a:endParaRPr lang="zh-CN" altLang="en-US" sz="15000" spc="600" dirty="0">
              <a:solidFill>
                <a:schemeClr val="bg1">
                  <a:alpha val="8000"/>
                </a:schemeClr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5" name="テキスト プレースホルダー 25">
            <a:extLst>
              <a:ext uri="{FF2B5EF4-FFF2-40B4-BE49-F238E27FC236}">
                <a16:creationId xmlns:a16="http://schemas.microsoft.com/office/drawing/2014/main" id="{5CD68BD8-F21D-6BF4-3DD3-798810419C85}"/>
              </a:ext>
            </a:extLst>
          </p:cNvPr>
          <p:cNvSpPr txBox="1">
            <a:spLocks/>
          </p:cNvSpPr>
          <p:nvPr/>
        </p:nvSpPr>
        <p:spPr>
          <a:xfrm flipH="1">
            <a:off x="1596226" y="0"/>
            <a:ext cx="4510103" cy="6858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ja-JP" altLang="en-US" dirty="0"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6" name="文本框 55">
            <a:extLst>
              <a:ext uri="{FF2B5EF4-FFF2-40B4-BE49-F238E27FC236}">
                <a16:creationId xmlns:a16="http://schemas.microsoft.com/office/drawing/2014/main" id="{6BA5F73F-37FE-4048-B383-DB2B22C0D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848" y="329068"/>
            <a:ext cx="54592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v"/>
            </a:pPr>
            <a:r>
              <a:rPr lang="en-US" altLang="zh-CN" sz="3200" b="1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ea"/>
                <a:sym typeface="+mn-lt"/>
              </a:rPr>
              <a:t>Introduction:</a:t>
            </a:r>
            <a:endParaRPr lang="zh-CN" altLang="en-US" sz="3200" b="1" dirty="0">
              <a:solidFill>
                <a:schemeClr val="bg1"/>
              </a:solidFill>
              <a:latin typeface="Montserrat" panose="00000500000000000000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732B2-3D9D-70D7-800F-0CE3B26C4BD1}"/>
              </a:ext>
            </a:extLst>
          </p:cNvPr>
          <p:cNvSpPr txBox="1"/>
          <p:nvPr/>
        </p:nvSpPr>
        <p:spPr>
          <a:xfrm>
            <a:off x="1305016" y="1135987"/>
            <a:ext cx="63209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Focus Areas :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Automating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Enhancing productivity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Minimizing manual effort and errors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Objective :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To showcase the seamless workflow execution and benefits of Pabbly's automation capabilities.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Purpose of the Project (UFM) :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Demonstrate how Pabbly can simplify tasks through triggers and actions for efficient automation.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28" name="Picture 4" descr="The Importance of Chatbot Marketing – Digital Marketing Blog">
            <a:extLst>
              <a:ext uri="{FF2B5EF4-FFF2-40B4-BE49-F238E27FC236}">
                <a16:creationId xmlns:a16="http://schemas.microsoft.com/office/drawing/2014/main" id="{228D6909-E362-7E4B-E1AB-E51A3CB0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76" y="152399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379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DFD71-8BB7-404F-B1AD-7EFDCB0D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51" y="1496258"/>
            <a:ext cx="4152998" cy="3703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0918B3-6A42-4C4F-BB1D-633EBD240D78}"/>
              </a:ext>
            </a:extLst>
          </p:cNvPr>
          <p:cNvSpPr txBox="1"/>
          <p:nvPr/>
        </p:nvSpPr>
        <p:spPr>
          <a:xfrm>
            <a:off x="2439699" y="2926622"/>
            <a:ext cx="281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25249" y="2695790"/>
            <a:ext cx="5894562" cy="83099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What is workflow</a:t>
            </a:r>
            <a:endParaRPr lang="zh-CN" altLang="en-US" sz="4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25248" y="3526787"/>
            <a:ext cx="4742004" cy="33855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  <a:cs typeface="+mn-ea"/>
                <a:sym typeface="+mn-lt"/>
              </a:rPr>
              <a:t>How actually does the trigger event works?</a:t>
            </a:r>
            <a:endParaRPr lang="zh-CN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94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5">
            <a:extLst>
              <a:ext uri="{FF2B5EF4-FFF2-40B4-BE49-F238E27FC236}">
                <a16:creationId xmlns:a16="http://schemas.microsoft.com/office/drawing/2014/main" id="{10EF79A8-A228-4B4F-804B-F6B56EF3E840}"/>
              </a:ext>
            </a:extLst>
          </p:cNvPr>
          <p:cNvSpPr txBox="1">
            <a:spLocks/>
          </p:cNvSpPr>
          <p:nvPr/>
        </p:nvSpPr>
        <p:spPr>
          <a:xfrm flipH="1">
            <a:off x="943544" y="0"/>
            <a:ext cx="5738479" cy="6858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ja-JP" altLang="en-US" dirty="0"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9" name="タイトル プレースホルダー 1">
            <a:extLst>
              <a:ext uri="{FF2B5EF4-FFF2-40B4-BE49-F238E27FC236}">
                <a16:creationId xmlns:a16="http://schemas.microsoft.com/office/drawing/2014/main" id="{0CB3FE7C-BD21-42B2-BA23-0EE21499F639}"/>
              </a:ext>
            </a:extLst>
          </p:cNvPr>
          <p:cNvSpPr txBox="1">
            <a:spLocks/>
          </p:cNvSpPr>
          <p:nvPr/>
        </p:nvSpPr>
        <p:spPr>
          <a:xfrm>
            <a:off x="357809" y="520147"/>
            <a:ext cx="7911548" cy="581770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Bahnschrift" panose="020B0502040204020203" pitchFamily="34" charset="0"/>
            </a:endParaRPr>
          </a:p>
          <a:p>
            <a:endParaRPr lang="en-US" sz="2800" dirty="0"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kumimoji="1" lang="ja-JP" altLang="en-US" sz="2000" dirty="0">
              <a:latin typeface="Bahnschrift" panose="020B0502040204020203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6DBAA-4647-C5EE-64BC-E8501E554F0C}"/>
              </a:ext>
            </a:extLst>
          </p:cNvPr>
          <p:cNvSpPr txBox="1"/>
          <p:nvPr/>
        </p:nvSpPr>
        <p:spPr>
          <a:xfrm>
            <a:off x="297424" y="520147"/>
            <a:ext cx="8708553" cy="947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What is Trigger &amp; Action 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bg1"/>
                </a:solidFill>
                <a:latin typeface="Bahnschrift" panose="020B0502040204020203" pitchFamily="34" charset="0"/>
              </a:rPr>
              <a:t>Trigger :</a:t>
            </a:r>
            <a:r>
              <a:rPr lang="en-US" sz="2600" dirty="0"/>
              <a:t>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initial event that activates a workflow, such as submitting a form or receiving a payment.</a:t>
            </a: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bg1"/>
                </a:solidFill>
                <a:latin typeface="Bahnschrift" panose="020B0502040204020203" pitchFamily="34" charset="0"/>
              </a:rPr>
              <a:t>Action :</a:t>
            </a:r>
            <a:r>
              <a:rPr lang="en-US" sz="3200" dirty="0"/>
              <a:t>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operation executed in response to the trigger, like sending an email, saving data to a CRM, or updating a spreadsheet.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chemeClr val="bg1"/>
                </a:solidFill>
                <a:latin typeface="Bahnschrift" panose="020B0502040204020203" pitchFamily="34" charset="0"/>
              </a:rPr>
              <a:t>Automation :</a:t>
            </a:r>
            <a:r>
              <a:rPr lang="en-US" sz="3200" dirty="0"/>
              <a:t>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Connects triggers and actions seamlessly, automating repetitive tasks to enhance efficiency and reduce errors.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02AC14-DC7E-244D-105A-C0D480C3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64" y="1785622"/>
            <a:ext cx="3857123" cy="32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51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drap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45D42-E6C3-9F9C-5AF0-ACE5AFB3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4" y="358571"/>
            <a:ext cx="5839928" cy="3070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DBC5B-1F51-FC75-33F5-A227A042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17" y="2070700"/>
            <a:ext cx="4608887" cy="3708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52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5DFD71-8BB7-404F-B1AD-7EFDCB0D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51" y="1496258"/>
            <a:ext cx="4152998" cy="3703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0918B3-6A42-4C4F-BB1D-633EBD240D78}"/>
              </a:ext>
            </a:extLst>
          </p:cNvPr>
          <p:cNvSpPr txBox="1"/>
          <p:nvPr/>
        </p:nvSpPr>
        <p:spPr>
          <a:xfrm>
            <a:off x="2439700" y="2926622"/>
            <a:ext cx="2818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  <a:latin typeface="Montserrat" panose="00000500000000000000" pitchFamily="2" charset="0"/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842A84-34EB-4652-8682-3F8760ABF3D3}"/>
              </a:ext>
            </a:extLst>
          </p:cNvPr>
          <p:cNvSpPr txBox="1"/>
          <p:nvPr/>
        </p:nvSpPr>
        <p:spPr>
          <a:xfrm>
            <a:off x="5925249" y="2926622"/>
            <a:ext cx="5220079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cs typeface="+mn-ea"/>
                <a:sym typeface="+mn-lt"/>
              </a:rPr>
              <a:t>Execution Through</a:t>
            </a:r>
          </a:p>
          <a:p>
            <a:r>
              <a:rPr kumimoji="1" lang="en-US" altLang="zh-CN" sz="3600" b="1" dirty="0">
                <a:solidFill>
                  <a:schemeClr val="bg1"/>
                </a:solidFill>
                <a:effectLst/>
                <a:latin typeface="Montserrat" panose="00000500000000000000" pitchFamily="2" charset="0"/>
                <a:cs typeface="+mn-ea"/>
                <a:sym typeface="+mn-lt"/>
              </a:rPr>
              <a:t> Various Campaign</a:t>
            </a:r>
            <a:endParaRPr kumimoji="1" lang="zh-CN" altLang="en-US" sz="3600" b="1" dirty="0">
              <a:solidFill>
                <a:schemeClr val="bg1"/>
              </a:solidFill>
              <a:effectLst/>
              <a:latin typeface="Montserrat" panose="00000500000000000000" pitchFamily="2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271554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テキスト プレースホルダー 25">
            <a:extLst>
              <a:ext uri="{FF2B5EF4-FFF2-40B4-BE49-F238E27FC236}">
                <a16:creationId xmlns:a16="http://schemas.microsoft.com/office/drawing/2014/main" id="{AC552EF4-ABA4-D41B-D26E-46FD04E45DC4}"/>
              </a:ext>
            </a:extLst>
          </p:cNvPr>
          <p:cNvSpPr txBox="1">
            <a:spLocks/>
          </p:cNvSpPr>
          <p:nvPr/>
        </p:nvSpPr>
        <p:spPr>
          <a:xfrm flipH="1">
            <a:off x="0" y="0"/>
            <a:ext cx="5738479" cy="6858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ja-JP" altLang="en-US" dirty="0">
              <a:latin typeface="Montserrat" panose="00000500000000000000" pitchFamily="2" charset="0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CC08-A670-81DF-9255-418FB7A3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11" y="1281855"/>
            <a:ext cx="5645178" cy="4294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1066929"/>
      </p:ext>
    </p:extLst>
  </p:cSld>
  <p:clrMapOvr>
    <a:masterClrMapping/>
  </p:clrMapOvr>
  <p:transition spd="slow"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风云计算PPT模板"/>
</p:tagLst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等线" panose="020F0302020204030204"/>
        <a:ea typeface="等线"/>
        <a:cs typeface=""/>
      </a:majorFont>
      <a:minorFont>
        <a:latin typeface="等线" panose="020F0502020204030204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360</Words>
  <Application>Microsoft Office PowerPoint</Application>
  <PresentationFormat>Widescreen</PresentationFormat>
  <Paragraphs>98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Wingdings</vt:lpstr>
      <vt:lpstr>Bahnschrift</vt:lpstr>
      <vt:lpstr>Montserrat</vt:lpstr>
      <vt:lpstr>Verdana</vt:lpstr>
      <vt:lpstr>Arial</vt:lpstr>
      <vt:lpstr>Agency FB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科技风云计算PPT模板</dc:title>
  <dc:creator>dreamsummit</dc:creator>
  <cp:lastModifiedBy>kaushil langaliya</cp:lastModifiedBy>
  <cp:revision>80</cp:revision>
  <dcterms:created xsi:type="dcterms:W3CDTF">2017-05-27T11:24:29Z</dcterms:created>
  <dcterms:modified xsi:type="dcterms:W3CDTF">2025-01-03T07:16:39Z</dcterms:modified>
</cp:coreProperties>
</file>